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5"/>
  </p:notesMasterIdLst>
  <p:sldIdLst>
    <p:sldId id="834" r:id="rId2"/>
    <p:sldId id="841" r:id="rId3"/>
    <p:sldId id="837" r:id="rId4"/>
    <p:sldId id="843" r:id="rId5"/>
    <p:sldId id="842" r:id="rId6"/>
    <p:sldId id="828" r:id="rId7"/>
    <p:sldId id="829" r:id="rId8"/>
    <p:sldId id="844" r:id="rId9"/>
    <p:sldId id="845" r:id="rId10"/>
    <p:sldId id="857" r:id="rId11"/>
    <p:sldId id="838" r:id="rId12"/>
    <p:sldId id="835" r:id="rId13"/>
    <p:sldId id="832" r:id="rId14"/>
    <p:sldId id="846" r:id="rId15"/>
    <p:sldId id="849" r:id="rId16"/>
    <p:sldId id="848" r:id="rId17"/>
    <p:sldId id="851" r:id="rId18"/>
    <p:sldId id="852" r:id="rId19"/>
    <p:sldId id="853" r:id="rId20"/>
    <p:sldId id="854" r:id="rId21"/>
    <p:sldId id="855" r:id="rId22"/>
    <p:sldId id="833" r:id="rId23"/>
    <p:sldId id="856" r:id="rId24"/>
  </p:sldIdLst>
  <p:sldSz cx="9144000" cy="6858000" type="screen4x3"/>
  <p:notesSz cx="7315200" cy="9601200"/>
  <p:defaultTextStyle>
    <a:defPPr>
      <a:defRPr lang="en-US"/>
    </a:defPPr>
    <a:lvl1pPr algn="ctr" rtl="0" fontAlgn="base">
      <a:spcBef>
        <a:spcPct val="50000"/>
      </a:spcBef>
      <a:spcAft>
        <a:spcPct val="0"/>
      </a:spcAft>
      <a:defRPr sz="1200" b="1" kern="1200">
        <a:solidFill>
          <a:srgbClr val="FFFF00"/>
        </a:solidFill>
        <a:latin typeface="Arial" charset="0"/>
        <a:ea typeface="+mn-ea"/>
        <a:cs typeface="+mn-cs"/>
      </a:defRPr>
    </a:lvl1pPr>
    <a:lvl2pPr marL="457200" algn="ctr" rtl="0" fontAlgn="base">
      <a:spcBef>
        <a:spcPct val="50000"/>
      </a:spcBef>
      <a:spcAft>
        <a:spcPct val="0"/>
      </a:spcAft>
      <a:defRPr sz="1200" b="1" kern="1200">
        <a:solidFill>
          <a:srgbClr val="FFFF00"/>
        </a:solidFill>
        <a:latin typeface="Arial" charset="0"/>
        <a:ea typeface="+mn-ea"/>
        <a:cs typeface="+mn-cs"/>
      </a:defRPr>
    </a:lvl2pPr>
    <a:lvl3pPr marL="914400" algn="ctr" rtl="0" fontAlgn="base">
      <a:spcBef>
        <a:spcPct val="50000"/>
      </a:spcBef>
      <a:spcAft>
        <a:spcPct val="0"/>
      </a:spcAft>
      <a:defRPr sz="1200" b="1" kern="1200">
        <a:solidFill>
          <a:srgbClr val="FFFF00"/>
        </a:solidFill>
        <a:latin typeface="Arial" charset="0"/>
        <a:ea typeface="+mn-ea"/>
        <a:cs typeface="+mn-cs"/>
      </a:defRPr>
    </a:lvl3pPr>
    <a:lvl4pPr marL="1371600" algn="ctr" rtl="0" fontAlgn="base">
      <a:spcBef>
        <a:spcPct val="50000"/>
      </a:spcBef>
      <a:spcAft>
        <a:spcPct val="0"/>
      </a:spcAft>
      <a:defRPr sz="1200" b="1" kern="1200">
        <a:solidFill>
          <a:srgbClr val="FFFF00"/>
        </a:solidFill>
        <a:latin typeface="Arial" charset="0"/>
        <a:ea typeface="+mn-ea"/>
        <a:cs typeface="+mn-cs"/>
      </a:defRPr>
    </a:lvl4pPr>
    <a:lvl5pPr marL="1828800" algn="ctr" rtl="0" fontAlgn="base">
      <a:spcBef>
        <a:spcPct val="50000"/>
      </a:spcBef>
      <a:spcAft>
        <a:spcPct val="0"/>
      </a:spcAft>
      <a:defRPr sz="1200" b="1" kern="1200">
        <a:solidFill>
          <a:srgbClr val="FFFF00"/>
        </a:solidFill>
        <a:latin typeface="Arial" charset="0"/>
        <a:ea typeface="+mn-ea"/>
        <a:cs typeface="+mn-cs"/>
      </a:defRPr>
    </a:lvl5pPr>
    <a:lvl6pPr marL="2286000" algn="l" defTabSz="914400" rtl="0" eaLnBrk="1" latinLnBrk="0" hangingPunct="1">
      <a:defRPr sz="1200" b="1" kern="1200">
        <a:solidFill>
          <a:srgbClr val="FFFF00"/>
        </a:solidFill>
        <a:latin typeface="Arial" charset="0"/>
        <a:ea typeface="+mn-ea"/>
        <a:cs typeface="+mn-cs"/>
      </a:defRPr>
    </a:lvl6pPr>
    <a:lvl7pPr marL="2743200" algn="l" defTabSz="914400" rtl="0" eaLnBrk="1" latinLnBrk="0" hangingPunct="1">
      <a:defRPr sz="1200" b="1" kern="1200">
        <a:solidFill>
          <a:srgbClr val="FFFF00"/>
        </a:solidFill>
        <a:latin typeface="Arial" charset="0"/>
        <a:ea typeface="+mn-ea"/>
        <a:cs typeface="+mn-cs"/>
      </a:defRPr>
    </a:lvl7pPr>
    <a:lvl8pPr marL="3200400" algn="l" defTabSz="914400" rtl="0" eaLnBrk="1" latinLnBrk="0" hangingPunct="1">
      <a:defRPr sz="1200" b="1" kern="1200">
        <a:solidFill>
          <a:srgbClr val="FFFF00"/>
        </a:solidFill>
        <a:latin typeface="Arial" charset="0"/>
        <a:ea typeface="+mn-ea"/>
        <a:cs typeface="+mn-cs"/>
      </a:defRPr>
    </a:lvl8pPr>
    <a:lvl9pPr marL="3657600" algn="l" defTabSz="914400" rtl="0" eaLnBrk="1" latinLnBrk="0" hangingPunct="1">
      <a:defRPr sz="1200" b="1" kern="1200">
        <a:solidFill>
          <a:srgbClr val="FFFF00"/>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0000FF"/>
    <a:srgbClr val="9900CC"/>
    <a:srgbClr val="009900"/>
    <a:srgbClr val="FF00FF"/>
    <a:srgbClr val="00FFFF"/>
    <a:srgbClr val="FFFF00"/>
    <a:srgbClr val="FF0000"/>
    <a:srgbClr val="111111"/>
    <a:srgbClr val="008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06" autoAdjust="0"/>
    <p:restoredTop sz="77507" autoAdjust="0"/>
  </p:normalViewPr>
  <p:slideViewPr>
    <p:cSldViewPr>
      <p:cViewPr varScale="1">
        <p:scale>
          <a:sx n="98" d="100"/>
          <a:sy n="98" d="100"/>
        </p:scale>
        <p:origin x="1072" y="192"/>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smtClean="0">
                <a:solidFill>
                  <a:schemeClr val="bg1"/>
                </a:solidFill>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smtClean="0">
                <a:solidFill>
                  <a:schemeClr val="bg1"/>
                </a:solidFill>
              </a:defRPr>
            </a:lvl1pPr>
          </a:lstStyle>
          <a:p>
            <a:pPr>
              <a:defRPr/>
            </a:pPr>
            <a:endParaRPr lang="en-US"/>
          </a:p>
        </p:txBody>
      </p:sp>
      <p:sp>
        <p:nvSpPr>
          <p:cNvPr id="665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smtClean="0">
                <a:solidFill>
                  <a:schemeClr val="bg1"/>
                </a:solidFill>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smtClean="0">
                <a:solidFill>
                  <a:schemeClr val="bg1"/>
                </a:solidFill>
              </a:defRPr>
            </a:lvl1pPr>
          </a:lstStyle>
          <a:p>
            <a:pPr>
              <a:defRPr/>
            </a:pPr>
            <a:fld id="{FC3052CD-1CA6-4627-843B-5157C53BE131}" type="slidenum">
              <a:rPr lang="en-US"/>
              <a:pPr>
                <a:defRPr/>
              </a:pPr>
              <a:t>‹#›</a:t>
            </a:fld>
            <a:endParaRPr lang="en-US"/>
          </a:p>
        </p:txBody>
      </p:sp>
    </p:spTree>
    <p:extLst>
      <p:ext uri="{BB962C8B-B14F-4D97-AF65-F5344CB8AC3E}">
        <p14:creationId xmlns:p14="http://schemas.microsoft.com/office/powerpoint/2010/main" val="37849900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AI4ALL is a nonprofit working to increase diversity and inclusion in artificial intelligence. We create pipelines for underrepresented talent through education and mentorship programs around the U.S. and Canada that give high school students early exposure to AI for social good.</a:t>
            </a:r>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8</a:t>
            </a:fld>
            <a:endParaRPr lang="en-US"/>
          </a:p>
        </p:txBody>
      </p:sp>
    </p:spTree>
    <p:extLst>
      <p:ext uri="{BB962C8B-B14F-4D97-AF65-F5344CB8AC3E}">
        <p14:creationId xmlns:p14="http://schemas.microsoft.com/office/powerpoint/2010/main" val="4217889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Now Institute at New York University is an interdisciplinary research center dedicated to understanding the social implications of artificial intelligence.</a:t>
            </a:r>
          </a:p>
          <a:p>
            <a:endParaRPr lang="en-US" dirty="0"/>
          </a:p>
          <a:p>
            <a:r>
              <a:rPr lang="en-US" dirty="0"/>
              <a:t>O’Neil is an academic mathematician turned Wall Street quant turned data scientist who has been involved in Occupy Wall Street and recently started an algorithmic auditing company.</a:t>
            </a:r>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9</a:t>
            </a:fld>
            <a:endParaRPr lang="en-US"/>
          </a:p>
        </p:txBody>
      </p:sp>
    </p:spTree>
    <p:extLst>
      <p:ext uri="{BB962C8B-B14F-4D97-AF65-F5344CB8AC3E}">
        <p14:creationId xmlns:p14="http://schemas.microsoft.com/office/powerpoint/2010/main" val="1246985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a:t>
            </a:r>
            <a:r>
              <a:rPr lang="en-US" dirty="0"/>
              <a:t>https://</a:t>
            </a:r>
            <a:r>
              <a:rPr lang="en-US" dirty="0" err="1"/>
              <a:t>intelligence.org</a:t>
            </a:r>
            <a:r>
              <a:rPr lang="en-US" dirty="0"/>
              <a:t>/2017/10/13/fire-alarm/</a:t>
            </a:r>
          </a:p>
          <a:p>
            <a:endParaRPr lang="en-US" dirty="0"/>
          </a:p>
          <a:p>
            <a:r>
              <a:rPr lang="en-US" dirty="0"/>
              <a:t>In 1901, two years before helping build the first heavier-than-air flyer, Wilbur Wright told his brother that powered flight was fifty years away. </a:t>
            </a:r>
          </a:p>
          <a:p>
            <a:r>
              <a:rPr lang="en-US" dirty="0"/>
              <a:t>In 1939, three years before he personally oversaw the first critical chain reaction in a pile of uranium bricks, Enrico Fermi voiced 90% confidence that it was impossible to use uranium to sustain a fission chain reaction.</a:t>
            </a:r>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extLst>
      <p:ext uri="{BB962C8B-B14F-4D97-AF65-F5344CB8AC3E}">
        <p14:creationId xmlns:p14="http://schemas.microsoft.com/office/powerpoint/2010/main" val="3292172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52134D1-49F0-4546-86A1-AC0501B90F8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7135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00EDD31-9D7F-4A41-8637-222DAC39B97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7218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826893A-60E9-48D9-9D9A-C2567195504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37529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solidFill>
                  <a:srgbClr val="000000"/>
                </a:solidFill>
              </a:defRPr>
            </a:pPr>
            <a:r>
              <a:rPr sz="5000">
                <a:solidFill>
                  <a:srgbClr val="0042AA"/>
                </a:solidFill>
              </a:rPr>
              <a:t>Title Text</a:t>
            </a:r>
          </a:p>
        </p:txBody>
      </p:sp>
      <p:sp>
        <p:nvSpPr>
          <p:cNvPr id="11" name="Shape 11"/>
          <p:cNvSpPr>
            <a:spLocks noGrp="1"/>
          </p:cNvSpPr>
          <p:nvPr>
            <p:ph type="body" idx="1"/>
          </p:nvPr>
        </p:nvSpPr>
        <p:spPr>
          <a:prstGeom prst="rect">
            <a:avLst/>
          </a:prstGeom>
        </p:spPr>
        <p:txBody>
          <a:bodyPr/>
          <a:lstStyle>
            <a:lvl2pPr>
              <a:buChar char="-"/>
            </a:lvl2pPr>
            <a:lvl3pPr>
              <a:defRPr sz="2100"/>
            </a:lvl3pPr>
            <a:lvl4pPr marL="371898" indent="-185208">
              <a:buChar char="-"/>
              <a:defRPr sz="2100"/>
            </a:lvl4pPr>
            <a:lvl5pPr>
              <a:defRPr sz="2100"/>
            </a:lvl5pPr>
          </a:lstStyle>
          <a:p>
            <a:pPr lvl="0">
              <a:defRPr sz="1800"/>
            </a:pPr>
            <a:r>
              <a:rPr sz="2800"/>
              <a:t>Body Level One</a:t>
            </a:r>
          </a:p>
          <a:p>
            <a:pPr lvl="1">
              <a:defRPr sz="1800"/>
            </a:pPr>
            <a:r>
              <a:rPr sz="2800"/>
              <a:t>Body Level Two</a:t>
            </a:r>
          </a:p>
          <a:p>
            <a:pPr lvl="2">
              <a:defRPr sz="1800"/>
            </a:pPr>
            <a:r>
              <a:rPr sz="2100"/>
              <a:t>Body Level Three</a:t>
            </a:r>
          </a:p>
          <a:p>
            <a:pPr lvl="3">
              <a:defRPr sz="1800"/>
            </a:pPr>
            <a:r>
              <a:rPr sz="2100"/>
              <a:t>Body Level Four</a:t>
            </a:r>
          </a:p>
          <a:p>
            <a:pPr lvl="4">
              <a:defRPr sz="1800"/>
            </a:pPr>
            <a:r>
              <a:rPr sz="2100"/>
              <a:t>Body Level Five</a:t>
            </a:r>
          </a:p>
        </p:txBody>
      </p:sp>
    </p:spTree>
    <p:extLst>
      <p:ext uri="{BB962C8B-B14F-4D97-AF65-F5344CB8AC3E}">
        <p14:creationId xmlns:p14="http://schemas.microsoft.com/office/powerpoint/2010/main" val="10236973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89FDF80-94A4-4D7C-B1A8-7E251E7DBBA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38702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2A40F0D-5C06-4731-A34C-109BF192A96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35402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F124B6E-7B2C-4DD0-B100-850733DB18F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1965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BDE235E0-140F-4275-AF4F-B2ED2B4FE74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8574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5F59DEC-22BE-4F83-BAA8-9945FF96996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1341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59325E5-224D-42B9-8A24-02AC07E5BC7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82864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C83EDF7-CE87-4276-8B7E-FD4597F8F22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1867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06EB3C9-DDE7-4283-8861-FA4C83D84A9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73892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lgn="l">
              <a:spcBef>
                <a:spcPct val="0"/>
              </a:spcBef>
            </a:pPr>
            <a:endParaRPr lang="en-US" b="0">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spcBef>
                <a:spcPct val="0"/>
              </a:spcBef>
            </a:pPr>
            <a:endParaRPr lang="en-US" b="0">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spcBef>
                <a:spcPct val="0"/>
              </a:spcBef>
            </a:pPr>
            <a:fld id="{2FD88B6D-6F3B-4364-94DC-2683F02AD070}" type="slidenum">
              <a:rPr lang="en-US" b="0">
                <a:solidFill>
                  <a:srgbClr val="000000"/>
                </a:solidFill>
              </a:rPr>
              <a:pPr>
                <a:spcBef>
                  <a:spcPct val="0"/>
                </a:spcBef>
              </a:pPr>
              <a:t>‹#›</a:t>
            </a:fld>
            <a:endParaRPr lang="en-US" b="0">
              <a:solidFill>
                <a:srgbClr val="000000"/>
              </a:solidFill>
            </a:endParaRPr>
          </a:p>
        </p:txBody>
      </p:sp>
    </p:spTree>
    <p:extLst>
      <p:ext uri="{BB962C8B-B14F-4D97-AF65-F5344CB8AC3E}">
        <p14:creationId xmlns:p14="http://schemas.microsoft.com/office/powerpoint/2010/main" val="95540282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echnocrazed.com/thanks-to-robot-teachers-going-to-school-is-no-more-scary-for-autistic-kid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zmodo.com/deepfake-videos-are-getting-impossibly-good-1826759848" TargetMode="External"/><Relationship Id="rId2" Type="http://schemas.openxmlformats.org/officeDocument/2006/relationships/hyperlink" Target="http://theconversation.com/how-artificial-intelligence-can-detect-and-create-fake-news-95404" TargetMode="Externa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2" Type="http://schemas.openxmlformats.org/officeDocument/2006/relationships/hyperlink" Target="https://blog.openai.com/concrete-ai-safety-problem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www.theatlantic.com/technology/archive/2015/08/humans-not-robots-are-the-real-reason-artificial-intelligence-is-scary/400994/" TargetMode="External"/><Relationship Id="rId2" Type="http://schemas.openxmlformats.org/officeDocument/2006/relationships/hyperlink" Target="https://www.nature.com/news/robotics-ethics-of-artificial-intelligence-1.1761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orbes.com/sites/modeledbehavior/2017/10/28/the-paradox-of-robots-taking-all-our-jobs/#4b7a64c91274"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oxfordmartin.ox.ac.uk/downloads/academic/The_Future_of_Employment.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newyorker.com/magazine/2017/10/23/welcoming-our-new-robot-overlords" TargetMode="External"/><Relationship Id="rId3" Type="http://schemas.openxmlformats.org/officeDocument/2006/relationships/hyperlink" Target="https://ainowinstitute.org/AI_Now_2017_Report.pdf" TargetMode="External"/><Relationship Id="rId7" Type="http://schemas.openxmlformats.org/officeDocument/2006/relationships/hyperlink" Target="https://www.nytimes.com/2017/11/30/technology/ai-will-transform-the-economy-but-how-much-and-how-soon.html" TargetMode="External"/><Relationship Id="rId2" Type="http://schemas.openxmlformats.org/officeDocument/2006/relationships/hyperlink" Target="https://www.youtube.com/watch?v=5ThiClGEBes" TargetMode="External"/><Relationship Id="rId1" Type="http://schemas.openxmlformats.org/officeDocument/2006/relationships/slideLayout" Target="../slideLayouts/slideLayout2.xml"/><Relationship Id="rId6" Type="http://schemas.openxmlformats.org/officeDocument/2006/relationships/hyperlink" Target="https://www.theatlantic.com/business/archive/2016/01/automation-paradox/424437/" TargetMode="External"/><Relationship Id="rId5" Type="http://schemas.openxmlformats.org/officeDocument/2006/relationships/hyperlink" Target="https://www.theatlantic.com/magazine/archive/2015/07/world-without-work/395294/" TargetMode="External"/><Relationship Id="rId4" Type="http://schemas.openxmlformats.org/officeDocument/2006/relationships/hyperlink" Target="https://en.wikipedia.org/wiki/Technological_unemployment" TargetMode="External"/><Relationship Id="rId9" Type="http://schemas.openxmlformats.org/officeDocument/2006/relationships/hyperlink" Target="https://www.wired.com/2017/08/robots-will-not-take-your-job/"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ackchannel.com/the-myth-of-a-superhuman-ai-59282b686c62" TargetMode="External"/><Relationship Id="rId2" Type="http://schemas.openxmlformats.org/officeDocument/2006/relationships/hyperlink" Target="http://inverseprobability.com/2016/05/09/machine-learning-futures-6" TargetMode="External"/><Relationship Id="rId1" Type="http://schemas.openxmlformats.org/officeDocument/2006/relationships/slideLayout" Target="../slideLayouts/slideLayout2.xml"/><Relationship Id="rId4" Type="http://schemas.openxmlformats.org/officeDocument/2006/relationships/hyperlink" Target="http://rodneybrooks.com/the-seven-deadly-sins-of-predicting-the-future-of-a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arketwatch.com/story/how-artificial-intelligence-will-affect-your-job-2017-03-31"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its.blogs.nytimes.com/2015/07/01/google-photos-mistakenly-labels-black-people-gorilla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www.sciencemag.org/news/2017/04/even-artificial-intelligence-can-acquire-biases-against-race-and-gende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ai-4-all.org/" TargetMode="External"/><Relationship Id="rId4" Type="http://schemas.openxmlformats.org/officeDocument/2006/relationships/hyperlink" Target="https://en.wikipedia.org/wiki/Right_to_explanati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inowinstitute.org/AI_Now_2017_Report.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society</a:t>
            </a:r>
          </a:p>
        </p:txBody>
      </p:sp>
      <p:pic>
        <p:nvPicPr>
          <p:cNvPr id="5" name="Picture 4"/>
          <p:cNvPicPr>
            <a:picLocks noChangeAspect="1"/>
          </p:cNvPicPr>
          <p:nvPr/>
        </p:nvPicPr>
        <p:blipFill>
          <a:blip r:embed="rId2"/>
          <a:stretch>
            <a:fillRect/>
          </a:stretch>
        </p:blipFill>
        <p:spPr>
          <a:xfrm>
            <a:off x="1524000" y="1647234"/>
            <a:ext cx="5930900" cy="4677366"/>
          </a:xfrm>
          <a:prstGeom prst="rect">
            <a:avLst/>
          </a:prstGeom>
        </p:spPr>
      </p:pic>
      <p:sp>
        <p:nvSpPr>
          <p:cNvPr id="6" name="TextBox 5"/>
          <p:cNvSpPr txBox="1"/>
          <p:nvPr/>
        </p:nvSpPr>
        <p:spPr>
          <a:xfrm>
            <a:off x="3909196" y="6400800"/>
            <a:ext cx="1272404" cy="307777"/>
          </a:xfrm>
          <a:prstGeom prst="rect">
            <a:avLst/>
          </a:prstGeom>
          <a:noFill/>
        </p:spPr>
        <p:txBody>
          <a:bodyPr wrap="none" rtlCol="0">
            <a:spAutoFit/>
          </a:bodyPr>
          <a:lstStyle/>
          <a:p>
            <a:r>
              <a:rPr lang="en-US" sz="1400" b="0" dirty="0">
                <a:solidFill>
                  <a:schemeClr val="tx1"/>
                </a:solidFill>
                <a:hlinkClick r:id="rId3"/>
              </a:rPr>
              <a:t>Image </a:t>
            </a:r>
            <a:r>
              <a:rPr lang="en-US" sz="1400" b="0" dirty="0" err="1">
                <a:solidFill>
                  <a:schemeClr val="tx1"/>
                </a:solidFill>
                <a:hlinkClick r:id="rId3"/>
              </a:rPr>
              <a:t>soruce</a:t>
            </a:r>
            <a:endParaRPr lang="en-US" sz="1400" b="0" dirty="0">
              <a:solidFill>
                <a:schemeClr val="tx1"/>
              </a:solidFill>
            </a:endParaRPr>
          </a:p>
        </p:txBody>
      </p:sp>
    </p:spTree>
    <p:extLst>
      <p:ext uri="{BB962C8B-B14F-4D97-AF65-F5344CB8AC3E}">
        <p14:creationId xmlns:p14="http://schemas.microsoft.com/office/powerpoint/2010/main" val="105727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74A8-098E-ED4B-8724-0519443407C9}"/>
              </a:ext>
            </a:extLst>
          </p:cNvPr>
          <p:cNvSpPr>
            <a:spLocks noGrp="1"/>
          </p:cNvSpPr>
          <p:nvPr>
            <p:ph type="title"/>
          </p:nvPr>
        </p:nvSpPr>
        <p:spPr/>
        <p:txBody>
          <a:bodyPr/>
          <a:lstStyle/>
          <a:p>
            <a:r>
              <a:rPr lang="en-US" dirty="0"/>
              <a:t>AI and manipulation</a:t>
            </a:r>
          </a:p>
        </p:txBody>
      </p:sp>
      <p:sp>
        <p:nvSpPr>
          <p:cNvPr id="3" name="Content Placeholder 2">
            <a:extLst>
              <a:ext uri="{FF2B5EF4-FFF2-40B4-BE49-F238E27FC236}">
                <a16:creationId xmlns:a16="http://schemas.microsoft.com/office/drawing/2014/main" id="{1C87B0F9-6F8F-AB47-A3AF-C6DEB2C21333}"/>
              </a:ext>
            </a:extLst>
          </p:cNvPr>
          <p:cNvSpPr>
            <a:spLocks noGrp="1"/>
          </p:cNvSpPr>
          <p:nvPr>
            <p:ph idx="1"/>
          </p:nvPr>
        </p:nvSpPr>
        <p:spPr/>
        <p:txBody>
          <a:bodyPr/>
          <a:lstStyle/>
          <a:p>
            <a:r>
              <a:rPr lang="en-US" dirty="0">
                <a:hlinkClick r:id="rId2"/>
              </a:rPr>
              <a:t>Fake news</a:t>
            </a:r>
            <a:endParaRPr lang="en-US" dirty="0"/>
          </a:p>
          <a:p>
            <a:r>
              <a:rPr lang="en-US" dirty="0">
                <a:hlinkClick r:id="rId3"/>
              </a:rPr>
              <a:t>Deep Fakes</a:t>
            </a:r>
            <a:endParaRPr lang="en-US" dirty="0"/>
          </a:p>
        </p:txBody>
      </p:sp>
      <p:pic>
        <p:nvPicPr>
          <p:cNvPr id="4" name="Picture 3">
            <a:extLst>
              <a:ext uri="{FF2B5EF4-FFF2-40B4-BE49-F238E27FC236}">
                <a16:creationId xmlns:a16="http://schemas.microsoft.com/office/drawing/2014/main" id="{5551C723-959C-BE46-9B7F-F60D55F3628D}"/>
              </a:ext>
            </a:extLst>
          </p:cNvPr>
          <p:cNvPicPr>
            <a:picLocks noChangeAspect="1"/>
          </p:cNvPicPr>
          <p:nvPr/>
        </p:nvPicPr>
        <p:blipFill>
          <a:blip r:embed="rId4"/>
          <a:stretch>
            <a:fillRect/>
          </a:stretch>
        </p:blipFill>
        <p:spPr>
          <a:xfrm>
            <a:off x="1701800" y="3093437"/>
            <a:ext cx="5689600" cy="3193517"/>
          </a:xfrm>
          <a:prstGeom prst="rect">
            <a:avLst/>
          </a:prstGeom>
        </p:spPr>
      </p:pic>
    </p:spTree>
    <p:extLst>
      <p:ext uri="{BB962C8B-B14F-4D97-AF65-F5344CB8AC3E}">
        <p14:creationId xmlns:p14="http://schemas.microsoft.com/office/powerpoint/2010/main" val="384726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safety</a:t>
            </a:r>
          </a:p>
        </p:txBody>
      </p:sp>
      <p:sp>
        <p:nvSpPr>
          <p:cNvPr id="4" name="Content Placeholder 3"/>
          <p:cNvSpPr>
            <a:spLocks noGrp="1"/>
          </p:cNvSpPr>
          <p:nvPr>
            <p:ph idx="1"/>
          </p:nvPr>
        </p:nvSpPr>
        <p:spPr/>
        <p:txBody>
          <a:bodyPr/>
          <a:lstStyle/>
          <a:p>
            <a:r>
              <a:rPr lang="en-US" sz="2800" dirty="0"/>
              <a:t>Robustness to changes in data distribution</a:t>
            </a:r>
          </a:p>
          <a:p>
            <a:r>
              <a:rPr lang="en-US" sz="2800" dirty="0"/>
              <a:t>Avoiding catastrophic “corner cases”</a:t>
            </a:r>
          </a:p>
          <a:p>
            <a:r>
              <a:rPr lang="en-US" sz="2800" dirty="0"/>
              <a:t>Robustness to adversarial examples or attacks</a:t>
            </a:r>
          </a:p>
          <a:p>
            <a:r>
              <a:rPr lang="en-US" sz="2800" dirty="0"/>
              <a:t>Avoiding negative side effects in reward function</a:t>
            </a:r>
          </a:p>
          <a:p>
            <a:r>
              <a:rPr lang="en-US" sz="2800" dirty="0"/>
              <a:t>Avoiding “reward hacking”</a:t>
            </a:r>
          </a:p>
          <a:p>
            <a:endParaRPr lang="en-US" sz="2800" dirty="0"/>
          </a:p>
          <a:p>
            <a:r>
              <a:rPr lang="en-US" sz="2800" dirty="0"/>
              <a:t>Reading: </a:t>
            </a:r>
            <a:r>
              <a:rPr lang="en-US" sz="2800" dirty="0">
                <a:hlinkClick r:id="rId2"/>
              </a:rPr>
              <a:t>Concrete AI safety problems</a:t>
            </a:r>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288153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weapons</a:t>
            </a:r>
          </a:p>
        </p:txBody>
      </p:sp>
      <p:pic>
        <p:nvPicPr>
          <p:cNvPr id="4" name="Picture 3"/>
          <p:cNvPicPr>
            <a:picLocks noChangeAspect="1"/>
          </p:cNvPicPr>
          <p:nvPr/>
        </p:nvPicPr>
        <p:blipFill>
          <a:blip r:embed="rId2"/>
          <a:stretch>
            <a:fillRect/>
          </a:stretch>
        </p:blipFill>
        <p:spPr>
          <a:xfrm>
            <a:off x="1143000" y="1524000"/>
            <a:ext cx="6726116" cy="5029200"/>
          </a:xfrm>
          <a:prstGeom prst="rect">
            <a:avLst/>
          </a:prstGeom>
        </p:spPr>
      </p:pic>
    </p:spTree>
    <p:extLst>
      <p:ext uri="{BB962C8B-B14F-4D97-AF65-F5344CB8AC3E}">
        <p14:creationId xmlns:p14="http://schemas.microsoft.com/office/powerpoint/2010/main" val="90456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AI weapons</a:t>
            </a:r>
          </a:p>
        </p:txBody>
      </p:sp>
      <p:pic>
        <p:nvPicPr>
          <p:cNvPr id="4" name="Picture 3" descr="Screen Shot 2017-12-06 at 1.45.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5934841" cy="2020371"/>
          </a:xfrm>
          <a:prstGeom prst="rect">
            <a:avLst/>
          </a:prstGeom>
        </p:spPr>
      </p:pic>
      <p:pic>
        <p:nvPicPr>
          <p:cNvPr id="6" name="Picture 5" descr="Screen Shot 2017-12-06 at 1.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048000"/>
            <a:ext cx="5799959" cy="2072499"/>
          </a:xfrm>
          <a:prstGeom prst="rect">
            <a:avLst/>
          </a:prstGeom>
        </p:spPr>
      </p:pic>
      <p:pic>
        <p:nvPicPr>
          <p:cNvPr id="7" name="Picture 6" descr="Screen Shot 2017-12-06 at 1.46.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5373082"/>
            <a:ext cx="5867400" cy="1103918"/>
          </a:xfrm>
          <a:prstGeom prst="rect">
            <a:avLst/>
          </a:prstGeom>
        </p:spPr>
      </p:pic>
    </p:spTree>
    <p:extLst>
      <p:ext uri="{BB962C8B-B14F-4D97-AF65-F5344CB8AC3E}">
        <p14:creationId xmlns:p14="http://schemas.microsoft.com/office/powerpoint/2010/main" val="1588501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AI weapons</a:t>
            </a:r>
          </a:p>
        </p:txBody>
      </p:sp>
      <p:sp>
        <p:nvSpPr>
          <p:cNvPr id="4" name="Content Placeholder 3"/>
          <p:cNvSpPr>
            <a:spLocks noGrp="1"/>
          </p:cNvSpPr>
          <p:nvPr>
            <p:ph idx="1"/>
          </p:nvPr>
        </p:nvSpPr>
        <p:spPr/>
        <p:txBody>
          <a:bodyPr/>
          <a:lstStyle/>
          <a:p>
            <a:r>
              <a:rPr lang="en-US" dirty="0"/>
              <a:t>Reading</a:t>
            </a:r>
            <a:endParaRPr lang="en-US" dirty="0">
              <a:hlinkClick r:id="rId2"/>
            </a:endParaRPr>
          </a:p>
          <a:p>
            <a:pPr lvl="1"/>
            <a:r>
              <a:rPr lang="en-US" dirty="0">
                <a:hlinkClick r:id="rId2"/>
              </a:rPr>
              <a:t>Robotics: Ethics of artificial intelligence </a:t>
            </a:r>
            <a:r>
              <a:rPr lang="en-US" dirty="0"/>
              <a:t>(Nature, May 2015)</a:t>
            </a:r>
            <a:endParaRPr lang="en-US" dirty="0">
              <a:hlinkClick r:id="rId3"/>
            </a:endParaRPr>
          </a:p>
          <a:p>
            <a:pPr lvl="1"/>
            <a:r>
              <a:rPr lang="en-US" dirty="0">
                <a:hlinkClick r:id="rId3"/>
              </a:rPr>
              <a:t>Humans, not robots, are the real reason artificial intelligence is scary</a:t>
            </a:r>
            <a:br>
              <a:rPr lang="en-US" dirty="0"/>
            </a:br>
            <a:r>
              <a:rPr lang="en-US" dirty="0"/>
              <a:t>(The Atlantic, August 2015)</a:t>
            </a:r>
          </a:p>
        </p:txBody>
      </p:sp>
    </p:spTree>
    <p:extLst>
      <p:ext uri="{BB962C8B-B14F-4D97-AF65-F5344CB8AC3E}">
        <p14:creationId xmlns:p14="http://schemas.microsoft.com/office/powerpoint/2010/main" val="1670224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jobs</a:t>
            </a:r>
          </a:p>
        </p:txBody>
      </p:sp>
      <p:pic>
        <p:nvPicPr>
          <p:cNvPr id="4" name="Picture 3"/>
          <p:cNvPicPr>
            <a:picLocks noChangeAspect="1"/>
          </p:cNvPicPr>
          <p:nvPr/>
        </p:nvPicPr>
        <p:blipFill>
          <a:blip r:embed="rId2"/>
          <a:stretch>
            <a:fillRect/>
          </a:stretch>
        </p:blipFill>
        <p:spPr>
          <a:xfrm>
            <a:off x="914400" y="1371600"/>
            <a:ext cx="7282746" cy="4862751"/>
          </a:xfrm>
          <a:prstGeom prst="rect">
            <a:avLst/>
          </a:prstGeom>
        </p:spPr>
      </p:pic>
      <p:sp>
        <p:nvSpPr>
          <p:cNvPr id="5" name="TextBox 4"/>
          <p:cNvSpPr txBox="1"/>
          <p:nvPr/>
        </p:nvSpPr>
        <p:spPr>
          <a:xfrm>
            <a:off x="4042016" y="6324600"/>
            <a:ext cx="834784" cy="338554"/>
          </a:xfrm>
          <a:prstGeom prst="rect">
            <a:avLst/>
          </a:prstGeom>
          <a:noFill/>
        </p:spPr>
        <p:txBody>
          <a:bodyPr wrap="none" rtlCol="0">
            <a:spAutoFit/>
          </a:bodyPr>
          <a:lstStyle/>
          <a:p>
            <a:r>
              <a:rPr lang="en-US" sz="1600" b="0" dirty="0">
                <a:solidFill>
                  <a:srgbClr val="000000"/>
                </a:solidFill>
                <a:hlinkClick r:id="rId3"/>
              </a:rPr>
              <a:t>Source</a:t>
            </a:r>
            <a:endParaRPr lang="en-US" sz="1600" b="0" dirty="0">
              <a:solidFill>
                <a:srgbClr val="000000"/>
              </a:solidFill>
            </a:endParaRPr>
          </a:p>
        </p:txBody>
      </p:sp>
    </p:spTree>
    <p:extLst>
      <p:ext uri="{BB962C8B-B14F-4D97-AF65-F5344CB8AC3E}">
        <p14:creationId xmlns:p14="http://schemas.microsoft.com/office/powerpoint/2010/main" val="1423441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AI and jobs</a:t>
            </a:r>
          </a:p>
        </p:txBody>
      </p:sp>
      <p:sp>
        <p:nvSpPr>
          <p:cNvPr id="2" name="Content Placeholder 1"/>
          <p:cNvSpPr>
            <a:spLocks noGrp="1"/>
          </p:cNvSpPr>
          <p:nvPr>
            <p:ph idx="1"/>
          </p:nvPr>
        </p:nvSpPr>
        <p:spPr>
          <a:xfrm>
            <a:off x="0" y="1371600"/>
            <a:ext cx="9144000" cy="4525963"/>
          </a:xfrm>
        </p:spPr>
        <p:txBody>
          <a:bodyPr/>
          <a:lstStyle/>
          <a:p>
            <a:r>
              <a:rPr lang="en-US" sz="2800" dirty="0"/>
              <a:t>Why we should worry</a:t>
            </a:r>
          </a:p>
          <a:p>
            <a:pPr lvl="1"/>
            <a:r>
              <a:rPr lang="en-US" sz="2400" dirty="0">
                <a:hlinkClick r:id="rId2"/>
              </a:rPr>
              <a:t>Oxford report</a:t>
            </a:r>
            <a:r>
              <a:rPr lang="en-US" sz="2400" dirty="0"/>
              <a:t>: 47% of American jobs at high risk of automation in the next two decades</a:t>
            </a:r>
          </a:p>
          <a:p>
            <a:pPr lvl="1"/>
            <a:r>
              <a:rPr lang="en-US" sz="2400" dirty="0"/>
              <a:t>In the past couple of decades, manufacturing employment has dropped even as output kept rising; labor force participation among working-age males has been dropping </a:t>
            </a:r>
          </a:p>
          <a:p>
            <a:pPr lvl="1"/>
            <a:r>
              <a:rPr lang="en-US" sz="2400" dirty="0"/>
              <a:t>Truck driver is the most common job in over half the states</a:t>
            </a:r>
          </a:p>
          <a:p>
            <a:r>
              <a:rPr lang="en-US" sz="2800" dirty="0"/>
              <a:t>Why we shouldn’t worry</a:t>
            </a:r>
          </a:p>
          <a:p>
            <a:pPr lvl="1"/>
            <a:r>
              <a:rPr lang="en-US" sz="2400" dirty="0"/>
              <a:t>Productivity growth is currently low, as is business investment spending</a:t>
            </a:r>
          </a:p>
          <a:p>
            <a:pPr lvl="1"/>
            <a:r>
              <a:rPr lang="en-US" sz="2400" dirty="0"/>
              <a:t>Historically, automation has destroyed jobs but added more new jobs</a:t>
            </a:r>
          </a:p>
        </p:txBody>
      </p:sp>
    </p:spTree>
    <p:extLst>
      <p:ext uri="{BB962C8B-B14F-4D97-AF65-F5344CB8AC3E}">
        <p14:creationId xmlns:p14="http://schemas.microsoft.com/office/powerpoint/2010/main" val="376594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AI and jobs</a:t>
            </a:r>
          </a:p>
        </p:txBody>
      </p:sp>
      <p:sp>
        <p:nvSpPr>
          <p:cNvPr id="2" name="Content Placeholder 1"/>
          <p:cNvSpPr>
            <a:spLocks noGrp="1"/>
          </p:cNvSpPr>
          <p:nvPr>
            <p:ph idx="1"/>
          </p:nvPr>
        </p:nvSpPr>
        <p:spPr>
          <a:xfrm>
            <a:off x="0" y="1371600"/>
            <a:ext cx="9144000" cy="4525963"/>
          </a:xfrm>
        </p:spPr>
        <p:txBody>
          <a:bodyPr/>
          <a:lstStyle/>
          <a:p>
            <a:r>
              <a:rPr lang="en-US" sz="2800" dirty="0"/>
              <a:t>Possible solutions</a:t>
            </a:r>
          </a:p>
          <a:p>
            <a:pPr lvl="1"/>
            <a:r>
              <a:rPr lang="en-US" sz="2400" dirty="0"/>
              <a:t>Regulating automation, mandating new jobs</a:t>
            </a:r>
          </a:p>
          <a:p>
            <a:pPr lvl="1"/>
            <a:r>
              <a:rPr lang="en-US" sz="2400" dirty="0"/>
              <a:t>Policy solutions: welfare, retraining, universal basic income, redistribution of assets</a:t>
            </a:r>
          </a:p>
          <a:p>
            <a:pPr lvl="1"/>
            <a:r>
              <a:rPr lang="en-US" sz="2400" dirty="0"/>
              <a:t>More profound revolution of human values!</a:t>
            </a:r>
          </a:p>
        </p:txBody>
      </p:sp>
    </p:spTree>
    <p:extLst>
      <p:ext uri="{BB962C8B-B14F-4D97-AF65-F5344CB8AC3E}">
        <p14:creationId xmlns:p14="http://schemas.microsoft.com/office/powerpoint/2010/main" val="333522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AI and jobs</a:t>
            </a:r>
          </a:p>
        </p:txBody>
      </p:sp>
      <p:sp>
        <p:nvSpPr>
          <p:cNvPr id="2" name="Content Placeholder 1"/>
          <p:cNvSpPr>
            <a:spLocks noGrp="1"/>
          </p:cNvSpPr>
          <p:nvPr>
            <p:ph idx="1"/>
          </p:nvPr>
        </p:nvSpPr>
        <p:spPr>
          <a:xfrm>
            <a:off x="0" y="1371600"/>
            <a:ext cx="9144000" cy="4525963"/>
          </a:xfrm>
        </p:spPr>
        <p:txBody>
          <a:bodyPr/>
          <a:lstStyle/>
          <a:p>
            <a:r>
              <a:rPr lang="en-US" sz="2800" dirty="0"/>
              <a:t>Reading</a:t>
            </a:r>
          </a:p>
          <a:p>
            <a:pPr lvl="1"/>
            <a:r>
              <a:rPr lang="en-US" sz="2400" dirty="0">
                <a:hlinkClick r:id="rId2"/>
              </a:rPr>
              <a:t>Moshe Vardi talk</a:t>
            </a:r>
            <a:r>
              <a:rPr lang="en-US" sz="2400" dirty="0"/>
              <a:t> (YouTube)</a:t>
            </a:r>
          </a:p>
          <a:p>
            <a:pPr lvl="1"/>
            <a:r>
              <a:rPr lang="en-US" sz="2400" dirty="0">
                <a:hlinkClick r:id="rId3"/>
              </a:rPr>
              <a:t>AI NOW report</a:t>
            </a:r>
            <a:r>
              <a:rPr lang="en-US" sz="2400" dirty="0"/>
              <a:t> (2017)</a:t>
            </a:r>
          </a:p>
          <a:p>
            <a:pPr lvl="1"/>
            <a:r>
              <a:rPr lang="en-US" sz="2400" dirty="0">
                <a:hlinkClick r:id="rId4"/>
              </a:rPr>
              <a:t>Technological unemployment</a:t>
            </a:r>
            <a:r>
              <a:rPr lang="en-US" sz="2400" dirty="0"/>
              <a:t> (Wikipedia)</a:t>
            </a:r>
          </a:p>
          <a:p>
            <a:pPr lvl="1"/>
            <a:r>
              <a:rPr lang="en-US" sz="2400" dirty="0">
                <a:hlinkClick r:id="rId5"/>
              </a:rPr>
              <a:t>A world without work</a:t>
            </a:r>
            <a:r>
              <a:rPr lang="en-US" sz="2400" dirty="0"/>
              <a:t> (The Atlantic, July 2015)</a:t>
            </a:r>
          </a:p>
          <a:p>
            <a:pPr lvl="1"/>
            <a:r>
              <a:rPr lang="en-US" sz="2400" dirty="0">
                <a:hlinkClick r:id="rId6"/>
              </a:rPr>
              <a:t>The automation paradox</a:t>
            </a:r>
            <a:r>
              <a:rPr lang="en-US" sz="2400" dirty="0"/>
              <a:t> (The Atlantic, Jan. 2016)</a:t>
            </a:r>
          </a:p>
          <a:p>
            <a:pPr lvl="1"/>
            <a:r>
              <a:rPr lang="en-US" sz="2400" dirty="0">
                <a:hlinkClick r:id="rId7"/>
              </a:rPr>
              <a:t>AI will transform the economy. But how much, how soon?</a:t>
            </a:r>
            <a:r>
              <a:rPr lang="en-US" sz="2400" dirty="0"/>
              <a:t> (New York Times, Nov. 2017)</a:t>
            </a:r>
          </a:p>
          <a:p>
            <a:pPr lvl="1"/>
            <a:r>
              <a:rPr lang="en-US" sz="2400" dirty="0">
                <a:hlinkClick r:id="rId8"/>
              </a:rPr>
              <a:t>Welcoming our new robot overlords</a:t>
            </a:r>
            <a:r>
              <a:rPr lang="en-US" sz="2400" dirty="0"/>
              <a:t> (New Yorker, Oct. 2017)</a:t>
            </a:r>
          </a:p>
          <a:p>
            <a:pPr lvl="1"/>
            <a:r>
              <a:rPr lang="en-US" sz="2400" dirty="0">
                <a:hlinkClick r:id="rId9"/>
              </a:rPr>
              <a:t>The great tech panic: robots won’t take all our work</a:t>
            </a:r>
            <a:r>
              <a:rPr lang="en-US" sz="2400" dirty="0"/>
              <a:t> (Wired, Aug. 2017)</a:t>
            </a:r>
          </a:p>
          <a:p>
            <a:endParaRPr lang="en-US" dirty="0"/>
          </a:p>
          <a:p>
            <a:pPr lvl="1"/>
            <a:endParaRPr lang="en-US" dirty="0"/>
          </a:p>
        </p:txBody>
      </p:sp>
    </p:spTree>
    <p:extLst>
      <p:ext uri="{BB962C8B-B14F-4D97-AF65-F5344CB8AC3E}">
        <p14:creationId xmlns:p14="http://schemas.microsoft.com/office/powerpoint/2010/main" val="2910856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Superintelligence</a:t>
            </a:r>
            <a:endParaRPr lang="en-US" dirty="0"/>
          </a:p>
        </p:txBody>
      </p:sp>
      <p:pic>
        <p:nvPicPr>
          <p:cNvPr id="4" name="Picture 3"/>
          <p:cNvPicPr>
            <a:picLocks noChangeAspect="1"/>
          </p:cNvPicPr>
          <p:nvPr/>
        </p:nvPicPr>
        <p:blipFill>
          <a:blip r:embed="rId2"/>
          <a:stretch>
            <a:fillRect/>
          </a:stretch>
        </p:blipFill>
        <p:spPr>
          <a:xfrm>
            <a:off x="3048000" y="1524000"/>
            <a:ext cx="3168392" cy="4724400"/>
          </a:xfrm>
          <a:prstGeom prst="rect">
            <a:avLst/>
          </a:prstGeom>
        </p:spPr>
      </p:pic>
    </p:spTree>
    <p:extLst>
      <p:ext uri="{BB962C8B-B14F-4D97-AF65-F5344CB8AC3E}">
        <p14:creationId xmlns:p14="http://schemas.microsoft.com/office/powerpoint/2010/main" val="4116463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371600"/>
            <a:ext cx="8229600" cy="4525963"/>
          </a:xfrm>
        </p:spPr>
        <p:txBody>
          <a:bodyPr/>
          <a:lstStyle/>
          <a:p>
            <a:r>
              <a:rPr lang="en-US" dirty="0"/>
              <a:t>Current concerns</a:t>
            </a:r>
          </a:p>
          <a:p>
            <a:pPr lvl="1"/>
            <a:r>
              <a:rPr lang="en-US" dirty="0"/>
              <a:t>Privacy</a:t>
            </a:r>
          </a:p>
          <a:p>
            <a:pPr lvl="1"/>
            <a:r>
              <a:rPr lang="en-US" dirty="0"/>
              <a:t>Bias and fairness</a:t>
            </a:r>
          </a:p>
          <a:p>
            <a:pPr lvl="1"/>
            <a:r>
              <a:rPr lang="en-US" dirty="0"/>
              <a:t>Manipulation</a:t>
            </a:r>
          </a:p>
          <a:p>
            <a:r>
              <a:rPr lang="en-US" dirty="0"/>
              <a:t>Medium-term concerns</a:t>
            </a:r>
          </a:p>
          <a:p>
            <a:pPr lvl="1"/>
            <a:r>
              <a:rPr lang="en-US" dirty="0"/>
              <a:t>Safety</a:t>
            </a:r>
          </a:p>
          <a:p>
            <a:pPr lvl="1"/>
            <a:r>
              <a:rPr lang="en-US" dirty="0"/>
              <a:t>AI weapons</a:t>
            </a:r>
          </a:p>
          <a:p>
            <a:pPr lvl="1"/>
            <a:r>
              <a:rPr lang="en-US" dirty="0"/>
              <a:t>Jobs</a:t>
            </a:r>
          </a:p>
          <a:p>
            <a:r>
              <a:rPr lang="en-US" dirty="0"/>
              <a:t>Long-term concerns</a:t>
            </a:r>
          </a:p>
          <a:p>
            <a:pPr lvl="1"/>
            <a:r>
              <a:rPr lang="en-US" dirty="0" err="1"/>
              <a:t>Superintelligence</a:t>
            </a:r>
            <a:endParaRPr lang="en-US" dirty="0"/>
          </a:p>
        </p:txBody>
      </p:sp>
    </p:spTree>
    <p:extLst>
      <p:ext uri="{BB962C8B-B14F-4D97-AF65-F5344CB8AC3E}">
        <p14:creationId xmlns:p14="http://schemas.microsoft.com/office/powerpoint/2010/main" val="303794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Superintelligence</a:t>
            </a:r>
            <a:endParaRPr lang="en-US" dirty="0"/>
          </a:p>
        </p:txBody>
      </p:sp>
      <p:sp>
        <p:nvSpPr>
          <p:cNvPr id="3" name="Content Placeholder 2"/>
          <p:cNvSpPr>
            <a:spLocks noGrp="1"/>
          </p:cNvSpPr>
          <p:nvPr>
            <p:ph idx="1"/>
          </p:nvPr>
        </p:nvSpPr>
        <p:spPr/>
        <p:txBody>
          <a:bodyPr/>
          <a:lstStyle/>
          <a:p>
            <a:r>
              <a:rPr lang="en-US" sz="2800" dirty="0"/>
              <a:t>Why we should worry</a:t>
            </a:r>
          </a:p>
          <a:p>
            <a:pPr lvl="1"/>
            <a:r>
              <a:rPr lang="en-US" sz="2400" dirty="0"/>
              <a:t>Recent dramatic progress in AI – we could be at the “knee” of an exponential growth curve</a:t>
            </a:r>
          </a:p>
          <a:p>
            <a:pPr lvl="1"/>
            <a:r>
              <a:rPr lang="en-US" sz="2400" dirty="0"/>
              <a:t>No fundamental reasons why general human-level AI cannot be achieved</a:t>
            </a:r>
          </a:p>
          <a:p>
            <a:pPr lvl="1"/>
            <a:r>
              <a:rPr lang="en-US" sz="2400" dirty="0"/>
              <a:t>Positive feedback loops will kick in once a certain level of intelligence has been achieved</a:t>
            </a:r>
          </a:p>
          <a:p>
            <a:pPr lvl="1"/>
            <a:r>
              <a:rPr lang="en-US" sz="2400" dirty="0"/>
              <a:t>Historically, people have not seen disruptive innovations coming or underestimated their probability</a:t>
            </a:r>
          </a:p>
          <a:p>
            <a:pPr lvl="1"/>
            <a:r>
              <a:rPr lang="en-US" sz="2400" dirty="0"/>
              <a:t>Pascal’s wager</a:t>
            </a:r>
          </a:p>
        </p:txBody>
      </p:sp>
    </p:spTree>
    <p:extLst>
      <p:ext uri="{BB962C8B-B14F-4D97-AF65-F5344CB8AC3E}">
        <p14:creationId xmlns:p14="http://schemas.microsoft.com/office/powerpoint/2010/main" val="153971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Superintelligence</a:t>
            </a:r>
            <a:endParaRPr lang="en-US" dirty="0"/>
          </a:p>
        </p:txBody>
      </p:sp>
      <p:sp>
        <p:nvSpPr>
          <p:cNvPr id="3" name="Content Placeholder 2"/>
          <p:cNvSpPr>
            <a:spLocks noGrp="1"/>
          </p:cNvSpPr>
          <p:nvPr>
            <p:ph idx="1"/>
          </p:nvPr>
        </p:nvSpPr>
        <p:spPr>
          <a:xfrm>
            <a:off x="304800" y="1371600"/>
            <a:ext cx="8229600" cy="4525963"/>
          </a:xfrm>
        </p:spPr>
        <p:txBody>
          <a:bodyPr/>
          <a:lstStyle/>
          <a:p>
            <a:r>
              <a:rPr lang="en-US" sz="2800" dirty="0"/>
              <a:t>Why we shouldn’t worry</a:t>
            </a:r>
          </a:p>
          <a:p>
            <a:pPr lvl="1"/>
            <a:r>
              <a:rPr lang="en-US" sz="2400" dirty="0"/>
              <a:t>Technological obstacles to general AI are still too great (and have historically been underestimated by AI scientists)</a:t>
            </a:r>
          </a:p>
          <a:p>
            <a:pPr lvl="1"/>
            <a:r>
              <a:rPr lang="en-US" sz="2400" dirty="0"/>
              <a:t>The notion of “</a:t>
            </a:r>
            <a:r>
              <a:rPr lang="en-US" sz="2400" dirty="0" err="1"/>
              <a:t>superintelligence</a:t>
            </a:r>
            <a:r>
              <a:rPr lang="en-US" sz="2400" dirty="0"/>
              <a:t>” is too simplistic: intelligence is multifaceted, embodied, collective, reliant on (and limited by) the physical world</a:t>
            </a:r>
          </a:p>
          <a:p>
            <a:pPr lvl="1"/>
            <a:r>
              <a:rPr lang="en-US" sz="2400" dirty="0"/>
              <a:t>We have no evidence that recursively self-improving intelligence is possible</a:t>
            </a:r>
          </a:p>
          <a:p>
            <a:pPr lvl="1"/>
            <a:r>
              <a:rPr lang="en-US" sz="2400" dirty="0"/>
              <a:t>It is unclear why “</a:t>
            </a:r>
            <a:r>
              <a:rPr lang="en-US" sz="2400" dirty="0" err="1"/>
              <a:t>superintelligent</a:t>
            </a:r>
            <a:r>
              <a:rPr lang="en-US" sz="2400" dirty="0"/>
              <a:t>” AI would develop or single-mindedly pursue destructive goals</a:t>
            </a:r>
          </a:p>
          <a:p>
            <a:pPr lvl="1"/>
            <a:r>
              <a:rPr lang="en-US" sz="2400" dirty="0"/>
              <a:t>High intelligence is neither necessary nor sufficient for controlling the physical world effectively</a:t>
            </a:r>
          </a:p>
          <a:p>
            <a:pPr lvl="1"/>
            <a:endParaRPr lang="en-US" sz="2400" dirty="0"/>
          </a:p>
        </p:txBody>
      </p:sp>
    </p:spTree>
    <p:extLst>
      <p:ext uri="{BB962C8B-B14F-4D97-AF65-F5344CB8AC3E}">
        <p14:creationId xmlns:p14="http://schemas.microsoft.com/office/powerpoint/2010/main" val="1077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Superintelligence</a:t>
            </a:r>
            <a:endParaRPr lang="en-US" dirty="0"/>
          </a:p>
        </p:txBody>
      </p:sp>
      <p:sp>
        <p:nvSpPr>
          <p:cNvPr id="5" name="Content Placeholder 4"/>
          <p:cNvSpPr>
            <a:spLocks noGrp="1"/>
          </p:cNvSpPr>
          <p:nvPr>
            <p:ph idx="1"/>
          </p:nvPr>
        </p:nvSpPr>
        <p:spPr/>
        <p:txBody>
          <a:bodyPr/>
          <a:lstStyle/>
          <a:p>
            <a:r>
              <a:rPr lang="en-US" dirty="0"/>
              <a:t>Readings</a:t>
            </a:r>
          </a:p>
          <a:p>
            <a:pPr lvl="1"/>
            <a:r>
              <a:rPr lang="en-US" dirty="0">
                <a:hlinkClick r:id="" action="ppaction://noaction"/>
              </a:rPr>
              <a:t>Superintelligence: The Idea that Eats Smart People </a:t>
            </a:r>
            <a:r>
              <a:rPr lang="en-US" dirty="0"/>
              <a:t>(</a:t>
            </a:r>
            <a:r>
              <a:rPr lang="en-US" dirty="0" err="1"/>
              <a:t>Maciej</a:t>
            </a:r>
            <a:r>
              <a:rPr lang="en-US" dirty="0"/>
              <a:t> </a:t>
            </a:r>
            <a:r>
              <a:rPr lang="en-US" dirty="0" err="1"/>
              <a:t>Ceglowski</a:t>
            </a:r>
            <a:r>
              <a:rPr lang="en-US" dirty="0"/>
              <a:t>)</a:t>
            </a:r>
          </a:p>
          <a:p>
            <a:pPr lvl="1"/>
            <a:r>
              <a:rPr lang="en-US" dirty="0">
                <a:hlinkClick r:id="rId2"/>
              </a:rPr>
              <a:t>Discussion of “superintelligence”</a:t>
            </a:r>
            <a:r>
              <a:rPr lang="en-US" dirty="0"/>
              <a:t> (Neil Lawrence)</a:t>
            </a:r>
          </a:p>
          <a:p>
            <a:pPr lvl="1"/>
            <a:r>
              <a:rPr lang="en-US" dirty="0">
                <a:hlinkClick r:id="rId3"/>
              </a:rPr>
              <a:t>The Myth of a Superhuman AI</a:t>
            </a:r>
            <a:r>
              <a:rPr lang="en-US" dirty="0"/>
              <a:t> (Kevin Kelly)</a:t>
            </a:r>
          </a:p>
          <a:p>
            <a:pPr lvl="1"/>
            <a:r>
              <a:rPr lang="en-US" dirty="0">
                <a:hlinkClick r:id="rId4"/>
              </a:rPr>
              <a:t>Seven deadly sins of predicting the future of AI </a:t>
            </a:r>
            <a:r>
              <a:rPr lang="en-US" dirty="0"/>
              <a:t>(Rodney Brooks) </a:t>
            </a:r>
          </a:p>
          <a:p>
            <a:pPr lvl="1"/>
            <a:endParaRPr lang="en-US" dirty="0"/>
          </a:p>
          <a:p>
            <a:pPr lvl="1"/>
            <a:endParaRPr lang="en-US" dirty="0"/>
          </a:p>
        </p:txBody>
      </p:sp>
    </p:spTree>
    <p:extLst>
      <p:ext uri="{BB962C8B-B14F-4D97-AF65-F5344CB8AC3E}">
        <p14:creationId xmlns:p14="http://schemas.microsoft.com/office/powerpoint/2010/main" val="1755082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ethics</a:t>
            </a:r>
          </a:p>
        </p:txBody>
      </p:sp>
      <p:sp>
        <p:nvSpPr>
          <p:cNvPr id="3" name="Content Placeholder 2"/>
          <p:cNvSpPr>
            <a:spLocks noGrp="1"/>
          </p:cNvSpPr>
          <p:nvPr>
            <p:ph idx="1"/>
          </p:nvPr>
        </p:nvSpPr>
        <p:spPr/>
        <p:txBody>
          <a:bodyPr/>
          <a:lstStyle/>
          <a:p>
            <a:r>
              <a:rPr lang="en-US" sz="2800" dirty="0"/>
              <a:t>We should be aware of all these issues when developing AI technologies!</a:t>
            </a:r>
          </a:p>
          <a:p>
            <a:pPr lvl="1"/>
            <a:r>
              <a:rPr lang="en-US" sz="2400" dirty="0"/>
              <a:t>Privacy violations</a:t>
            </a:r>
          </a:p>
          <a:p>
            <a:pPr lvl="1"/>
            <a:r>
              <a:rPr lang="en-US" sz="2400" dirty="0"/>
              <a:t>Potential for deception, misuse and manipulation</a:t>
            </a:r>
          </a:p>
          <a:p>
            <a:pPr lvl="1"/>
            <a:r>
              <a:rPr lang="en-US" sz="2400" dirty="0"/>
              <a:t>Exacerbating bias and unfair outcomes</a:t>
            </a:r>
          </a:p>
          <a:p>
            <a:pPr lvl="1"/>
            <a:r>
              <a:rPr lang="en-US" sz="2400" dirty="0"/>
              <a:t>Lack of transparency and due process</a:t>
            </a:r>
          </a:p>
          <a:p>
            <a:pPr lvl="1"/>
            <a:r>
              <a:rPr lang="en-US" sz="2400" dirty="0"/>
              <a:t>Threats to human </a:t>
            </a:r>
            <a:r>
              <a:rPr lang="en-US" sz="2400"/>
              <a:t>rights and dignity</a:t>
            </a:r>
            <a:endParaRPr lang="en-US" sz="2400" dirty="0"/>
          </a:p>
          <a:p>
            <a:pPr lvl="1"/>
            <a:r>
              <a:rPr lang="en-US" sz="2400" dirty="0" err="1"/>
              <a:t>Weaponization</a:t>
            </a:r>
            <a:endParaRPr lang="en-US" sz="2400" dirty="0"/>
          </a:p>
          <a:p>
            <a:pPr lvl="1"/>
            <a:r>
              <a:rPr lang="en-US" sz="2400" dirty="0"/>
              <a:t>Unintended consequences</a:t>
            </a:r>
          </a:p>
          <a:p>
            <a:pPr lvl="1"/>
            <a:endParaRPr lang="en-US" dirty="0"/>
          </a:p>
          <a:p>
            <a:pPr lvl="1"/>
            <a:endParaRPr lang="en-US" dirty="0"/>
          </a:p>
        </p:txBody>
      </p:sp>
    </p:spTree>
    <p:extLst>
      <p:ext uri="{BB962C8B-B14F-4D97-AF65-F5344CB8AC3E}">
        <p14:creationId xmlns:p14="http://schemas.microsoft.com/office/powerpoint/2010/main" val="337401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privacy</a:t>
            </a:r>
          </a:p>
        </p:txBody>
      </p:sp>
      <p:pic>
        <p:nvPicPr>
          <p:cNvPr id="5" name="Picture 4"/>
          <p:cNvPicPr>
            <a:picLocks noChangeAspect="1"/>
          </p:cNvPicPr>
          <p:nvPr/>
        </p:nvPicPr>
        <p:blipFill>
          <a:blip r:embed="rId2"/>
          <a:stretch>
            <a:fillRect/>
          </a:stretch>
        </p:blipFill>
        <p:spPr>
          <a:xfrm>
            <a:off x="609600" y="1676400"/>
            <a:ext cx="7851185" cy="4419600"/>
          </a:xfrm>
          <a:prstGeom prst="rect">
            <a:avLst/>
          </a:prstGeom>
        </p:spPr>
      </p:pic>
      <p:sp>
        <p:nvSpPr>
          <p:cNvPr id="6" name="TextBox 5"/>
          <p:cNvSpPr txBox="1"/>
          <p:nvPr/>
        </p:nvSpPr>
        <p:spPr>
          <a:xfrm>
            <a:off x="3962400" y="6096000"/>
            <a:ext cx="1272404" cy="307777"/>
          </a:xfrm>
          <a:prstGeom prst="rect">
            <a:avLst/>
          </a:prstGeom>
          <a:noFill/>
        </p:spPr>
        <p:txBody>
          <a:bodyPr wrap="none" rtlCol="0">
            <a:spAutoFit/>
          </a:bodyPr>
          <a:lstStyle/>
          <a:p>
            <a:r>
              <a:rPr lang="en-US" sz="1400" b="0" dirty="0">
                <a:solidFill>
                  <a:srgbClr val="000000"/>
                </a:solidFill>
                <a:hlinkClick r:id="rId3"/>
              </a:rPr>
              <a:t>Image source</a:t>
            </a:r>
            <a:endParaRPr lang="en-US" sz="1400" b="0" dirty="0">
              <a:solidFill>
                <a:srgbClr val="000000"/>
              </a:solidFill>
            </a:endParaRPr>
          </a:p>
        </p:txBody>
      </p:sp>
    </p:spTree>
    <p:extLst>
      <p:ext uri="{BB962C8B-B14F-4D97-AF65-F5344CB8AC3E}">
        <p14:creationId xmlns:p14="http://schemas.microsoft.com/office/powerpoint/2010/main" val="2637358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privacy</a:t>
            </a:r>
          </a:p>
        </p:txBody>
      </p:sp>
      <p:sp>
        <p:nvSpPr>
          <p:cNvPr id="3" name="Content Placeholder 2"/>
          <p:cNvSpPr>
            <a:spLocks noGrp="1"/>
          </p:cNvSpPr>
          <p:nvPr>
            <p:ph idx="1"/>
          </p:nvPr>
        </p:nvSpPr>
        <p:spPr/>
        <p:txBody>
          <a:bodyPr/>
          <a:lstStyle/>
          <a:p>
            <a:r>
              <a:rPr lang="en-US" sz="2800" dirty="0"/>
              <a:t>Types of data collected</a:t>
            </a:r>
          </a:p>
          <a:p>
            <a:pPr lvl="1"/>
            <a:r>
              <a:rPr lang="en-US" sz="2400" dirty="0"/>
              <a:t>Relatively insensitive: shopping, browsing, web search history, social media, personal preferences</a:t>
            </a:r>
          </a:p>
          <a:p>
            <a:pPr lvl="1"/>
            <a:r>
              <a:rPr lang="en-US" sz="2400" dirty="0"/>
              <a:t>Sensitive: face, identity, financial and medical records</a:t>
            </a:r>
          </a:p>
          <a:p>
            <a:pPr lvl="1"/>
            <a:r>
              <a:rPr lang="en-US" sz="2400" dirty="0"/>
              <a:t>Very sensitive: potentially damaging surveillance data</a:t>
            </a:r>
          </a:p>
          <a:p>
            <a:r>
              <a:rPr lang="en-US" dirty="0"/>
              <a:t> </a:t>
            </a:r>
            <a:r>
              <a:rPr lang="en-US" sz="2800" dirty="0"/>
              <a:t>Entities collecting data</a:t>
            </a:r>
          </a:p>
          <a:p>
            <a:pPr lvl="1"/>
            <a:r>
              <a:rPr lang="en-US" sz="2400" dirty="0"/>
              <a:t>“Big data” companies: Facebook, Google, Apple, Amazon, etc.</a:t>
            </a:r>
          </a:p>
          <a:p>
            <a:pPr lvl="1"/>
            <a:r>
              <a:rPr lang="en-US" sz="2400" dirty="0"/>
              <a:t>Stores, employers, health </a:t>
            </a:r>
            <a:r>
              <a:rPr lang="en-US" sz="2400" dirty="0" err="1"/>
              <a:t>ensurers</a:t>
            </a:r>
            <a:r>
              <a:rPr lang="en-US" sz="2400" dirty="0"/>
              <a:t>, banks, etc. </a:t>
            </a:r>
          </a:p>
          <a:p>
            <a:pPr lvl="1"/>
            <a:r>
              <a:rPr lang="en-US" sz="2400" dirty="0"/>
              <a:t>Government, law enforcement, hostile parties</a:t>
            </a:r>
          </a:p>
          <a:p>
            <a:pPr marL="0" indent="0">
              <a:buNone/>
            </a:pPr>
            <a:endParaRPr lang="en-US" sz="2400" dirty="0"/>
          </a:p>
          <a:p>
            <a:pPr lvl="1"/>
            <a:endParaRPr lang="en-US" sz="2400" dirty="0"/>
          </a:p>
          <a:p>
            <a:pPr lvl="1"/>
            <a:endParaRPr lang="en-US" dirty="0"/>
          </a:p>
        </p:txBody>
      </p:sp>
    </p:spTree>
    <p:extLst>
      <p:ext uri="{BB962C8B-B14F-4D97-AF65-F5344CB8AC3E}">
        <p14:creationId xmlns:p14="http://schemas.microsoft.com/office/powerpoint/2010/main" val="9009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privacy</a:t>
            </a:r>
          </a:p>
        </p:txBody>
      </p:sp>
      <p:sp>
        <p:nvSpPr>
          <p:cNvPr id="3" name="Content Placeholder 2"/>
          <p:cNvSpPr>
            <a:spLocks noGrp="1"/>
          </p:cNvSpPr>
          <p:nvPr>
            <p:ph idx="1"/>
          </p:nvPr>
        </p:nvSpPr>
        <p:spPr>
          <a:xfrm>
            <a:off x="381000" y="1600200"/>
            <a:ext cx="8305800" cy="4525963"/>
          </a:xfrm>
        </p:spPr>
        <p:txBody>
          <a:bodyPr/>
          <a:lstStyle/>
          <a:p>
            <a:r>
              <a:rPr lang="en-US" sz="2800" dirty="0"/>
              <a:t>Concerns</a:t>
            </a:r>
          </a:p>
          <a:p>
            <a:pPr lvl="1"/>
            <a:r>
              <a:rPr lang="en-US" sz="2400" dirty="0"/>
              <a:t>Personal data being inadvertently revealed or falling into the wrong hands</a:t>
            </a:r>
          </a:p>
          <a:p>
            <a:pPr lvl="1"/>
            <a:r>
              <a:rPr lang="en-US" sz="2400" dirty="0"/>
              <a:t>Personal data being misused by the parties who collected it</a:t>
            </a:r>
          </a:p>
          <a:p>
            <a:pPr lvl="1"/>
            <a:r>
              <a:rPr lang="en-US" sz="2400" dirty="0"/>
              <a:t>Personal data enabling individuals to be manipulated or controlled with or without their knowledge</a:t>
            </a:r>
          </a:p>
          <a:p>
            <a:r>
              <a:rPr lang="en-US" sz="2800" dirty="0"/>
              <a:t>Potential solutions</a:t>
            </a:r>
          </a:p>
          <a:p>
            <a:pPr lvl="1"/>
            <a:r>
              <a:rPr lang="en-US" sz="2400" dirty="0"/>
              <a:t>Technological: encryption, differential privacy, </a:t>
            </a:r>
            <a:r>
              <a:rPr lang="en-US" sz="2400" dirty="0" err="1"/>
              <a:t>anonymizing</a:t>
            </a:r>
            <a:r>
              <a:rPr lang="en-US" sz="2400" dirty="0"/>
              <a:t> tools</a:t>
            </a:r>
          </a:p>
          <a:p>
            <a:pPr lvl="1"/>
            <a:r>
              <a:rPr lang="en-US" sz="2400" dirty="0"/>
              <a:t>Regulation</a:t>
            </a:r>
          </a:p>
          <a:p>
            <a:pPr lvl="1"/>
            <a:endParaRPr lang="en-US" sz="2400" dirty="0"/>
          </a:p>
          <a:p>
            <a:pPr lvl="1"/>
            <a:endParaRPr lang="en-US" dirty="0"/>
          </a:p>
        </p:txBody>
      </p:sp>
    </p:spTree>
    <p:extLst>
      <p:ext uri="{BB962C8B-B14F-4D97-AF65-F5344CB8AC3E}">
        <p14:creationId xmlns:p14="http://schemas.microsoft.com/office/powerpoint/2010/main" val="146785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bias, and fairness</a:t>
            </a:r>
          </a:p>
        </p:txBody>
      </p:sp>
      <p:pic>
        <p:nvPicPr>
          <p:cNvPr id="3" name="Picture 2"/>
          <p:cNvPicPr>
            <a:picLocks noChangeAspect="1"/>
          </p:cNvPicPr>
          <p:nvPr/>
        </p:nvPicPr>
        <p:blipFill>
          <a:blip r:embed="rId2"/>
          <a:stretch>
            <a:fillRect/>
          </a:stretch>
        </p:blipFill>
        <p:spPr>
          <a:xfrm>
            <a:off x="1600921" y="1409700"/>
            <a:ext cx="5942879" cy="4686300"/>
          </a:xfrm>
          <a:prstGeom prst="rect">
            <a:avLst/>
          </a:prstGeom>
        </p:spPr>
      </p:pic>
      <p:sp>
        <p:nvSpPr>
          <p:cNvPr id="5" name="Rectangle 4"/>
          <p:cNvSpPr/>
          <p:nvPr/>
        </p:nvSpPr>
        <p:spPr>
          <a:xfrm>
            <a:off x="2057400" y="6167735"/>
            <a:ext cx="4953000" cy="584776"/>
          </a:xfrm>
          <a:prstGeom prst="rect">
            <a:avLst/>
          </a:prstGeom>
        </p:spPr>
        <p:txBody>
          <a:bodyPr wrap="square">
            <a:spAutoFit/>
          </a:bodyPr>
          <a:lstStyle/>
          <a:p>
            <a:r>
              <a:rPr lang="en-US" sz="1600" b="0" dirty="0">
                <a:solidFill>
                  <a:srgbClr val="000000"/>
                </a:solidFill>
                <a:hlinkClick r:id="rId3"/>
              </a:rPr>
              <a:t>https://</a:t>
            </a:r>
            <a:r>
              <a:rPr lang="en-US" sz="1600" b="0" dirty="0" err="1">
                <a:solidFill>
                  <a:srgbClr val="000000"/>
                </a:solidFill>
                <a:hlinkClick r:id="rId3"/>
              </a:rPr>
              <a:t>bits.blogs.nytimes.com</a:t>
            </a:r>
            <a:r>
              <a:rPr lang="en-US" sz="1600" b="0" dirty="0">
                <a:solidFill>
                  <a:srgbClr val="000000"/>
                </a:solidFill>
                <a:hlinkClick r:id="rId3"/>
              </a:rPr>
              <a:t>/2015/07/01/</a:t>
            </a:r>
            <a:r>
              <a:rPr lang="en-US" sz="1600" b="0" dirty="0" err="1">
                <a:solidFill>
                  <a:srgbClr val="000000"/>
                </a:solidFill>
                <a:hlinkClick r:id="rId3"/>
              </a:rPr>
              <a:t>google</a:t>
            </a:r>
            <a:r>
              <a:rPr lang="en-US" sz="1600" b="0" dirty="0">
                <a:solidFill>
                  <a:srgbClr val="000000"/>
                </a:solidFill>
                <a:hlinkClick r:id="rId3"/>
              </a:rPr>
              <a:t>-photos-mistakenly-labels-black-people-gorillas/</a:t>
            </a:r>
            <a:endParaRPr lang="en-US" sz="1600" b="0" dirty="0">
              <a:solidFill>
                <a:srgbClr val="000000"/>
              </a:solidFill>
            </a:endParaRPr>
          </a:p>
        </p:txBody>
      </p:sp>
    </p:spTree>
    <p:extLst>
      <p:ext uri="{BB962C8B-B14F-4D97-AF65-F5344CB8AC3E}">
        <p14:creationId xmlns:p14="http://schemas.microsoft.com/office/powerpoint/2010/main" val="1129181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biased data from my own research</a:t>
            </a:r>
          </a:p>
        </p:txBody>
      </p:sp>
      <p:pic>
        <p:nvPicPr>
          <p:cNvPr id="4" name="Picture 3" descr="Screen Shot 2016-06-20 at 12.55.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386" y="1766744"/>
            <a:ext cx="5210560" cy="3486591"/>
          </a:xfrm>
          <a:prstGeom prst="rect">
            <a:avLst/>
          </a:prstGeom>
        </p:spPr>
      </p:pic>
      <p:sp>
        <p:nvSpPr>
          <p:cNvPr id="5" name="Rectangle 4"/>
          <p:cNvSpPr/>
          <p:nvPr/>
        </p:nvSpPr>
        <p:spPr>
          <a:xfrm>
            <a:off x="886570" y="5253335"/>
            <a:ext cx="7430956" cy="461665"/>
          </a:xfrm>
          <a:prstGeom prst="rect">
            <a:avLst/>
          </a:prstGeom>
        </p:spPr>
        <p:txBody>
          <a:bodyPr wrap="square">
            <a:spAutoFit/>
          </a:bodyPr>
          <a:lstStyle/>
          <a:p>
            <a:r>
              <a:rPr lang="en-US" sz="2400" b="0" dirty="0">
                <a:solidFill>
                  <a:srgbClr val="000000"/>
                </a:solidFill>
              </a:rPr>
              <a:t>“A hot, blond girl getting criticized by her boss.”</a:t>
            </a:r>
          </a:p>
        </p:txBody>
      </p:sp>
      <p:sp>
        <p:nvSpPr>
          <p:cNvPr id="6" name="Rectangle 5"/>
          <p:cNvSpPr/>
          <p:nvPr/>
        </p:nvSpPr>
        <p:spPr>
          <a:xfrm>
            <a:off x="0" y="6334780"/>
            <a:ext cx="9144000" cy="523220"/>
          </a:xfrm>
          <a:prstGeom prst="rect">
            <a:avLst/>
          </a:prstGeom>
        </p:spPr>
        <p:txBody>
          <a:bodyPr wrap="square">
            <a:spAutoFit/>
          </a:bodyPr>
          <a:lstStyle/>
          <a:p>
            <a:r>
              <a:rPr lang="en-US" sz="1400" b="0" dirty="0">
                <a:solidFill>
                  <a:srgbClr val="000000"/>
                </a:solidFill>
              </a:rPr>
              <a:t>E. van </a:t>
            </a:r>
            <a:r>
              <a:rPr lang="en-US" sz="1400" b="0" dirty="0" err="1">
                <a:solidFill>
                  <a:srgbClr val="000000"/>
                </a:solidFill>
              </a:rPr>
              <a:t>Miltenburg</a:t>
            </a:r>
            <a:r>
              <a:rPr lang="en-US" sz="1400" b="0" dirty="0">
                <a:solidFill>
                  <a:srgbClr val="000000"/>
                </a:solidFill>
              </a:rPr>
              <a:t>, “Stereotyping and Bias in the Flickr30K Dataset,” Proceedings of the Workshop on Multimodal Corpora: Computer vision and language, collocated with LREC 2016 </a:t>
            </a:r>
          </a:p>
        </p:txBody>
      </p:sp>
    </p:spTree>
    <p:extLst>
      <p:ext uri="{BB962C8B-B14F-4D97-AF65-F5344CB8AC3E}">
        <p14:creationId xmlns:p14="http://schemas.microsoft.com/office/powerpoint/2010/main" val="6787073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bias, and fairness</a:t>
            </a:r>
          </a:p>
        </p:txBody>
      </p:sp>
      <p:sp>
        <p:nvSpPr>
          <p:cNvPr id="3" name="Content Placeholder 2"/>
          <p:cNvSpPr>
            <a:spLocks noGrp="1"/>
          </p:cNvSpPr>
          <p:nvPr>
            <p:ph idx="1"/>
          </p:nvPr>
        </p:nvSpPr>
        <p:spPr>
          <a:xfrm>
            <a:off x="152400" y="1219200"/>
            <a:ext cx="8686800" cy="5410200"/>
          </a:xfrm>
        </p:spPr>
        <p:txBody>
          <a:bodyPr/>
          <a:lstStyle/>
          <a:p>
            <a:pPr marL="457200" indent="-457200">
              <a:buFont typeface="Arial"/>
              <a:buChar char="•"/>
            </a:pPr>
            <a:r>
              <a:rPr lang="en-US" sz="2800" dirty="0"/>
              <a:t>Concerns</a:t>
            </a:r>
          </a:p>
          <a:p>
            <a:pPr marL="857250" lvl="1" indent="-457200">
              <a:buFont typeface="Arial"/>
              <a:buChar char="•"/>
            </a:pPr>
            <a:r>
              <a:rPr lang="en-US" sz="2400" dirty="0"/>
              <a:t>AI will inadvertently absorb biases from data</a:t>
            </a:r>
          </a:p>
          <a:p>
            <a:pPr marL="857250" lvl="1" indent="-457200">
              <a:buFont typeface="Arial"/>
              <a:buChar char="•"/>
            </a:pPr>
            <a:r>
              <a:rPr lang="en-US" sz="2400" dirty="0"/>
              <a:t>Making important decisions based on biased data will exacerbate bias: especially for law enforcement, employment, loans, health insurance, etc.</a:t>
            </a:r>
          </a:p>
          <a:p>
            <a:pPr marL="857250" lvl="1" indent="-457200">
              <a:buFont typeface="Arial"/>
              <a:buChar char="•"/>
            </a:pPr>
            <a:r>
              <a:rPr lang="en-US" sz="2400" dirty="0"/>
              <a:t>Even well-intentioned applications can create negative side effects: filter bubbles, targeted advertising</a:t>
            </a:r>
          </a:p>
          <a:p>
            <a:pPr marL="857250" lvl="1" indent="-457200">
              <a:buFont typeface="Arial"/>
              <a:buChar char="•"/>
            </a:pPr>
            <a:r>
              <a:rPr lang="en-US" sz="2400" dirty="0"/>
              <a:t>Outcomes cannot be appealed because AI systems are opaque and proprietary</a:t>
            </a:r>
            <a:endParaRPr lang="en-US" sz="2400" dirty="0">
              <a:hlinkClick r:id="rId3"/>
            </a:endParaRPr>
          </a:p>
          <a:p>
            <a:pPr marL="457200" indent="-457200">
              <a:buFont typeface="Arial"/>
              <a:buChar char="•"/>
            </a:pPr>
            <a:r>
              <a:rPr lang="en-US" sz="2800" dirty="0"/>
              <a:t>Potential solutions</a:t>
            </a:r>
          </a:p>
          <a:p>
            <a:pPr marL="857250" lvl="1" indent="-457200">
              <a:buFont typeface="Arial"/>
              <a:buChar char="•"/>
            </a:pPr>
            <a:r>
              <a:rPr lang="en-US" sz="2400" dirty="0"/>
              <a:t>Regulation and transparency: e.g., </a:t>
            </a:r>
            <a:r>
              <a:rPr lang="en-US" sz="2400" dirty="0">
                <a:hlinkClick r:id="rId4"/>
              </a:rPr>
              <a:t>right to explanation</a:t>
            </a:r>
            <a:endParaRPr lang="en-US" sz="2400" dirty="0"/>
          </a:p>
          <a:p>
            <a:pPr marL="857250" lvl="1" indent="-457200">
              <a:buFont typeface="Arial"/>
              <a:buChar char="•"/>
            </a:pPr>
            <a:r>
              <a:rPr lang="en-US" sz="2400" dirty="0"/>
              <a:t>More inclusivity among AI technologists: </a:t>
            </a:r>
            <a:r>
              <a:rPr lang="en-US" sz="2400" dirty="0">
                <a:hlinkClick r:id="rId5"/>
              </a:rPr>
              <a:t>AI4ALL</a:t>
            </a:r>
            <a:endParaRPr lang="en-US" sz="2400" dirty="0"/>
          </a:p>
        </p:txBody>
      </p:sp>
    </p:spTree>
    <p:extLst>
      <p:ext uri="{BB962C8B-B14F-4D97-AF65-F5344CB8AC3E}">
        <p14:creationId xmlns:p14="http://schemas.microsoft.com/office/powerpoint/2010/main" val="132739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bias, and fairness</a:t>
            </a:r>
          </a:p>
        </p:txBody>
      </p:sp>
      <p:sp>
        <p:nvSpPr>
          <p:cNvPr id="3" name="Content Placeholder 2"/>
          <p:cNvSpPr>
            <a:spLocks noGrp="1"/>
          </p:cNvSpPr>
          <p:nvPr>
            <p:ph idx="1"/>
          </p:nvPr>
        </p:nvSpPr>
        <p:spPr>
          <a:xfrm>
            <a:off x="457200" y="1219200"/>
            <a:ext cx="8229600" cy="4525963"/>
          </a:xfrm>
        </p:spPr>
        <p:txBody>
          <a:bodyPr/>
          <a:lstStyle/>
          <a:p>
            <a:r>
              <a:rPr lang="en-US" dirty="0"/>
              <a:t>Readings</a:t>
            </a:r>
          </a:p>
          <a:p>
            <a:pPr lvl="1"/>
            <a:r>
              <a:rPr lang="en-US" dirty="0">
                <a:hlinkClick r:id="rId3"/>
              </a:rPr>
              <a:t>AI NOW report</a:t>
            </a:r>
            <a:r>
              <a:rPr lang="en-US" dirty="0"/>
              <a:t> (2017)</a:t>
            </a:r>
          </a:p>
          <a:p>
            <a:pPr lvl="1"/>
            <a:r>
              <a:rPr lang="en-US" dirty="0"/>
              <a:t>Weapons of math destruction</a:t>
            </a:r>
          </a:p>
        </p:txBody>
      </p:sp>
      <p:pic>
        <p:nvPicPr>
          <p:cNvPr id="5" name="Picture 4"/>
          <p:cNvPicPr>
            <a:picLocks noChangeAspect="1"/>
          </p:cNvPicPr>
          <p:nvPr/>
        </p:nvPicPr>
        <p:blipFill rotWithShape="1">
          <a:blip r:embed="rId4"/>
          <a:srcRect l="27340" r="27394"/>
          <a:stretch/>
        </p:blipFill>
        <p:spPr>
          <a:xfrm>
            <a:off x="3237855" y="2971800"/>
            <a:ext cx="2477145" cy="3657600"/>
          </a:xfrm>
          <a:prstGeom prst="rect">
            <a:avLst/>
          </a:prstGeom>
        </p:spPr>
      </p:pic>
    </p:spTree>
    <p:extLst>
      <p:ext uri="{BB962C8B-B14F-4D97-AF65-F5344CB8AC3E}">
        <p14:creationId xmlns:p14="http://schemas.microsoft.com/office/powerpoint/2010/main" val="313437890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109334</TotalTime>
  <Words>1050</Words>
  <Application>Microsoft Macintosh PowerPoint</Application>
  <PresentationFormat>On-screen Show (4:3)</PresentationFormat>
  <Paragraphs>135</Paragraphs>
  <Slides>23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Times New Roman</vt:lpstr>
      <vt:lpstr>Default Design</vt:lpstr>
      <vt:lpstr>AI and society</vt:lpstr>
      <vt:lpstr>Outline</vt:lpstr>
      <vt:lpstr>AI and privacy</vt:lpstr>
      <vt:lpstr>AI and privacy</vt:lpstr>
      <vt:lpstr>AI and privacy</vt:lpstr>
      <vt:lpstr>AI, bias, and fairness</vt:lpstr>
      <vt:lpstr>An example of biased data from my own research</vt:lpstr>
      <vt:lpstr>AI, bias, and fairness</vt:lpstr>
      <vt:lpstr>AI, bias, and fairness</vt:lpstr>
      <vt:lpstr>AI and manipulation</vt:lpstr>
      <vt:lpstr>AI safety</vt:lpstr>
      <vt:lpstr>AI weapons</vt:lpstr>
      <vt:lpstr>AI weapons</vt:lpstr>
      <vt:lpstr>AI weapons</vt:lpstr>
      <vt:lpstr>AI and jobs</vt:lpstr>
      <vt:lpstr>AI and jobs</vt:lpstr>
      <vt:lpstr>AI and jobs</vt:lpstr>
      <vt:lpstr>AI and jobs</vt:lpstr>
      <vt:lpstr>Superintelligence</vt:lpstr>
      <vt:lpstr>Superintelligence</vt:lpstr>
      <vt:lpstr>Superintelligence</vt:lpstr>
      <vt:lpstr>Superintelligence</vt:lpstr>
      <vt:lpstr>AI ethics</vt:lpstr>
    </vt:vector>
  </TitlesOfParts>
  <Company>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Sparse Texture Representation Using Affine-Invariant Regions</dc:title>
  <dc:creator>Lana</dc:creator>
  <cp:lastModifiedBy>Microsoft Office User</cp:lastModifiedBy>
  <cp:revision>3131</cp:revision>
  <cp:lastPrinted>2016-08-24T20:18:55Z</cp:lastPrinted>
  <dcterms:created xsi:type="dcterms:W3CDTF">2003-06-12T19:48:44Z</dcterms:created>
  <dcterms:modified xsi:type="dcterms:W3CDTF">2018-07-31T21:22:35Z</dcterms:modified>
</cp:coreProperties>
</file>